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30"/>
  </p:notesMasterIdLst>
  <p:handoutMasterIdLst>
    <p:handoutMasterId r:id="rId31"/>
  </p:handoutMasterIdLst>
  <p:sldIdLst>
    <p:sldId id="268" r:id="rId4"/>
    <p:sldId id="276" r:id="rId5"/>
    <p:sldId id="259" r:id="rId6"/>
    <p:sldId id="283" r:id="rId7"/>
    <p:sldId id="282" r:id="rId8"/>
    <p:sldId id="281" r:id="rId9"/>
    <p:sldId id="279" r:id="rId10"/>
    <p:sldId id="262" r:id="rId11"/>
    <p:sldId id="291" r:id="rId12"/>
    <p:sldId id="274" r:id="rId13"/>
    <p:sldId id="275" r:id="rId14"/>
    <p:sldId id="265" r:id="rId15"/>
    <p:sldId id="263" r:id="rId16"/>
    <p:sldId id="286" r:id="rId17"/>
    <p:sldId id="272" r:id="rId18"/>
    <p:sldId id="264" r:id="rId19"/>
    <p:sldId id="267" r:id="rId20"/>
    <p:sldId id="270" r:id="rId21"/>
    <p:sldId id="266" r:id="rId22"/>
    <p:sldId id="269" r:id="rId23"/>
    <p:sldId id="273" r:id="rId24"/>
    <p:sldId id="287" r:id="rId25"/>
    <p:sldId id="288" r:id="rId26"/>
    <p:sldId id="289" r:id="rId27"/>
    <p:sldId id="290" r:id="rId28"/>
    <p:sldId id="28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9900FF"/>
    <a:srgbClr val="CC66FF"/>
    <a:srgbClr val="0000CC"/>
    <a:srgbClr val="00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7" autoAdjust="0"/>
    <p:restoredTop sz="94660"/>
  </p:normalViewPr>
  <p:slideViewPr>
    <p:cSldViewPr>
      <p:cViewPr varScale="1">
        <p:scale>
          <a:sx n="116" d="100"/>
          <a:sy n="116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Байденко Инна Валентиновна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DD70B80-874B-4F02-BD60-281C17AB4D22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Байденко Инна Валентиновна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6D93E08-A4D9-4B7F-B532-5F113E670A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93554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Байденко Инна Валентиновна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512F89-7CA2-480F-AE78-11876F38871B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Байденко Инна Валентиновна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AB65E5-210A-4D1B-8E9A-6C81AF1C26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37172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Байденко Инна Валентиновна</a:t>
            </a:r>
          </a:p>
        </p:txBody>
      </p:sp>
    </p:spTree>
    <p:extLst>
      <p:ext uri="{BB962C8B-B14F-4D97-AF65-F5344CB8AC3E}">
        <p14:creationId xmlns:p14="http://schemas.microsoft.com/office/powerpoint/2010/main" val="342547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Байденко Инна Валентиновна</a:t>
            </a:r>
          </a:p>
        </p:txBody>
      </p:sp>
    </p:spTree>
    <p:extLst>
      <p:ext uri="{BB962C8B-B14F-4D97-AF65-F5344CB8AC3E}">
        <p14:creationId xmlns:p14="http://schemas.microsoft.com/office/powerpoint/2010/main" val="2814289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В зависимости от используемого для составления задач наглядного материала они подразделяются: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- </a:t>
            </a:r>
            <a:r>
              <a:rPr lang="ru-RU" altLang="ru-RU" b="1" smtClean="0"/>
              <a:t>на задачи-драматизации;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b="1" smtClean="0"/>
              <a:t>- задачи-иллюстрации;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b="1" smtClean="0"/>
              <a:t>- устные задачи, которые дети решают без опоры на наглядный материал. 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Каждая разновидность этих задач обладает своими особенностями и раскрывает перед детьми те или иные стороны (роль тематики, сюжета, характера отношений между числовыми данными и др.), а также способствует развитию умения отбирать для сюжета задачи необходимый жизненный, бытовой, игровой материал, учит логически мыслить.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Байденко Инна Валентиновна</a:t>
            </a:r>
          </a:p>
        </p:txBody>
      </p:sp>
    </p:spTree>
    <p:extLst>
      <p:ext uri="{BB962C8B-B14F-4D97-AF65-F5344CB8AC3E}">
        <p14:creationId xmlns:p14="http://schemas.microsoft.com/office/powerpoint/2010/main" val="147467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Обучение вычислительной деятельности и знакомство дошкольников с задачами осуществляют поэтапно, давая детям знания небольшими дозами. 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Байденко Инна Валентиновна</a:t>
            </a:r>
          </a:p>
        </p:txBody>
      </p:sp>
    </p:spTree>
    <p:extLst>
      <p:ext uri="{BB962C8B-B14F-4D97-AF65-F5344CB8AC3E}">
        <p14:creationId xmlns:p14="http://schemas.microsoft.com/office/powerpoint/2010/main" val="1854995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Байденко Инна Валентиновна</a:t>
            </a:r>
          </a:p>
        </p:txBody>
      </p:sp>
    </p:spTree>
    <p:extLst>
      <p:ext uri="{BB962C8B-B14F-4D97-AF65-F5344CB8AC3E}">
        <p14:creationId xmlns:p14="http://schemas.microsoft.com/office/powerpoint/2010/main" val="7842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214688" y="0"/>
            <a:ext cx="2571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11A78-1905-4AA5-855E-748CDBF1B5F4}" type="datetime1">
              <a:rPr lang="en-US"/>
              <a:pPr>
                <a:defRPr/>
              </a:pPr>
              <a:t>1/20/2021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7B0266-F401-4DD9-8C4F-F07CF44BF99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094256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6B778-E2AF-448E-A630-21ADD2DFE5DC}" type="datetime1">
              <a:rPr lang="en-US"/>
              <a:pPr>
                <a:defRPr/>
              </a:pPr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7C9D-EAC2-45CC-971F-FAC6FE3845E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618093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431-C5B3-4C49-BDFA-B3629F58B63D}" type="datetime1">
              <a:rPr lang="en-US"/>
              <a:pPr>
                <a:defRPr/>
              </a:pPr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8319E-868E-47A3-97CF-63D5458FE60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992580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C7186-9652-4B16-9C86-DB763743BD02}" type="datetime1">
              <a:rPr lang="en-US"/>
              <a:pPr>
                <a:defRPr/>
              </a:pPr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2CA3C-FB62-4378-8D19-8B0FCA1DCD5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632969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1F772-28D1-4B2F-BECA-F9926476883D}" type="datetime1">
              <a:rPr lang="en-US"/>
              <a:pPr>
                <a:defRPr/>
              </a:pPr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744C0-A4D0-4916-BE0D-ACAEF251518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2343578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D9D78-9877-4DAF-8D12-DCBD8BD0B49A}" type="datetime1">
              <a:rPr lang="en-US"/>
              <a:pPr>
                <a:defRPr/>
              </a:pPr>
              <a:t>1/20/2021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9ADD3-449B-4B3A-8905-7DDF6931F7A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7681765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82330-3BBC-4138-9203-73B774EE3209}" type="datetime1">
              <a:rPr lang="en-US"/>
              <a:pPr>
                <a:defRPr/>
              </a:pPr>
              <a:t>1/20/2021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6F1B-F6CB-4A0A-8AAC-E3B3D9EEE18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977335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ED83F-2066-4019-9053-C08D37FD81A8}" type="datetime1">
              <a:rPr lang="en-US"/>
              <a:pPr>
                <a:defRPr/>
              </a:pPr>
              <a:t>1/20/2021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E7876-15C7-4DFA-99ED-8BD00D3E5CD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8976695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F1DD3-288B-4467-8664-AFD365DA9DEA}" type="datetime1">
              <a:rPr lang="en-US"/>
              <a:pPr>
                <a:defRPr/>
              </a:pPr>
              <a:t>1/20/2021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A9883-B296-4BBD-9CAC-88158391521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27535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03B50-2E2B-4868-99A2-2896A9B87419}" type="datetime1">
              <a:rPr lang="en-US"/>
              <a:pPr>
                <a:defRPr/>
              </a:pPr>
              <a:t>1/20/2021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F968-CC79-46CD-BA6C-F4D20E663ED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564522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4412C-B709-4A45-9FD9-D580F28D18E4}" type="datetime1">
              <a:rPr lang="en-US"/>
              <a:pPr>
                <a:defRPr/>
              </a:pPr>
              <a:t>1/20/2021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03BB-399C-4BD9-824F-670ABA5463C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7938341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6A3AF2-1800-4501-8966-0EB8B3AE6162}" type="datetime1">
              <a:rPr lang="en-US"/>
              <a:pPr>
                <a:defRPr/>
              </a:pPr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B0F595-9091-4FE3-A22D-07C5E1BA284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4.xml"/><Relationship Id="rId7" Type="http://schemas.openxmlformats.org/officeDocument/2006/relationships/slide" Target="slide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00125" y="857250"/>
            <a:ext cx="7215188" cy="30718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atin typeface="Arial Narrow" pitchFamily="34" charset="0"/>
                <a:ea typeface="+mj-ea"/>
                <a:cs typeface="+mj-cs"/>
              </a:rPr>
              <a:t/>
            </a:r>
            <a:br>
              <a:rPr lang="ru-RU" sz="3600" b="1" i="1" dirty="0">
                <a:latin typeface="Arial Narrow" pitchFamily="34" charset="0"/>
                <a:ea typeface="+mj-ea"/>
                <a:cs typeface="+mj-cs"/>
              </a:rPr>
            </a:br>
            <a:r>
              <a:rPr lang="ru-RU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3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АРИФМЕТИЧЕСКИХ </a:t>
            </a:r>
            <a:r>
              <a:rPr lang="ru-RU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endParaRPr lang="en-US" sz="3300" b="1" i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endParaRPr lang="ru-RU" sz="33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86063" y="3643313"/>
            <a:ext cx="5715000" cy="200025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atin typeface="Arial Narrow" pitchFamily="34" charset="0"/>
                <a:ea typeface="+mj-ea"/>
                <a:cs typeface="+mj-cs"/>
              </a:rPr>
              <a:t/>
            </a:r>
            <a:br>
              <a:rPr lang="ru-RU" sz="3600" b="1" i="1" dirty="0">
                <a:latin typeface="Arial Narrow" pitchFamily="34" charset="0"/>
                <a:ea typeface="+mj-ea"/>
                <a:cs typeface="+mj-cs"/>
              </a:rPr>
            </a:br>
            <a:endParaRPr lang="ru-RU" sz="2200" b="1" i="1" dirty="0">
              <a:solidFill>
                <a:srgbClr val="0066FF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вид арифметической задачи</a:t>
            </a:r>
            <a:endParaRPr lang="en-US" alt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5"/>
          <p:cNvSpPr txBox="1">
            <a:spLocks noGrp="1"/>
          </p:cNvSpPr>
          <p:nvPr>
            <p:ph idx="1"/>
          </p:nvPr>
        </p:nvSpPr>
        <p:spPr>
          <a:xfrm>
            <a:off x="785813" y="1285875"/>
            <a:ext cx="4500562" cy="3357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составляется на основе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выполняемых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детьми: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«Нина в одну вазу поставила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флажков, а в другую — один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флажок. Сколько флажков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поставила Нина в обе вазы?»</a:t>
            </a:r>
          </a:p>
        </p:txBody>
      </p:sp>
      <p:sp>
        <p:nvSpPr>
          <p:cNvPr id="19" name="Содержимое 5"/>
          <p:cNvSpPr txBox="1">
            <a:spLocks/>
          </p:cNvSpPr>
          <p:nvPr/>
        </p:nvSpPr>
        <p:spPr>
          <a:xfrm>
            <a:off x="5786438" y="2786063"/>
            <a:ext cx="2714625" cy="12144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- драматизация</a:t>
            </a:r>
          </a:p>
        </p:txBody>
      </p:sp>
      <p:sp>
        <p:nvSpPr>
          <p:cNvPr id="20" name="Содержимое 5"/>
          <p:cNvSpPr txBox="1">
            <a:spLocks/>
          </p:cNvSpPr>
          <p:nvPr/>
        </p:nvSpPr>
        <p:spPr>
          <a:xfrm>
            <a:off x="5857875" y="4429125"/>
            <a:ext cx="2714625" cy="1071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- иллюстрация</a:t>
            </a:r>
          </a:p>
        </p:txBody>
      </p:sp>
      <p:sp>
        <p:nvSpPr>
          <p:cNvPr id="21" name="Содержимое 5"/>
          <p:cNvSpPr txBox="1">
            <a:spLocks/>
          </p:cNvSpPr>
          <p:nvPr/>
        </p:nvSpPr>
        <p:spPr>
          <a:xfrm>
            <a:off x="5715000" y="1143000"/>
            <a:ext cx="2786063" cy="12144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задача</a:t>
            </a:r>
          </a:p>
        </p:txBody>
      </p:sp>
      <p:sp>
        <p:nvSpPr>
          <p:cNvPr id="18439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8FAEA7-04C7-4CAD-A1B8-132F56456B34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FF0000"/>
                </a:solidFill>
              </a:rPr>
              <a:t>Определите вид арифметической задачи</a:t>
            </a:r>
            <a:endParaRPr lang="en-US" altLang="ru-RU" sz="2400" b="1" smtClean="0">
              <a:solidFill>
                <a:srgbClr val="FF0000"/>
              </a:solidFill>
            </a:endParaRPr>
          </a:p>
        </p:txBody>
      </p:sp>
      <p:sp>
        <p:nvSpPr>
          <p:cNvPr id="19" name="Содержимое 5"/>
          <p:cNvSpPr txBox="1">
            <a:spLocks/>
          </p:cNvSpPr>
          <p:nvPr/>
        </p:nvSpPr>
        <p:spPr>
          <a:xfrm>
            <a:off x="5643563" y="1214438"/>
            <a:ext cx="2928937" cy="12144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- иллюстрация</a:t>
            </a:r>
          </a:p>
        </p:txBody>
      </p:sp>
      <p:sp>
        <p:nvSpPr>
          <p:cNvPr id="20" name="Содержимое 5"/>
          <p:cNvSpPr txBox="1">
            <a:spLocks/>
          </p:cNvSpPr>
          <p:nvPr/>
        </p:nvSpPr>
        <p:spPr>
          <a:xfrm>
            <a:off x="5643563" y="2714625"/>
            <a:ext cx="2928937" cy="1071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задача</a:t>
            </a:r>
          </a:p>
        </p:txBody>
      </p:sp>
      <p:sp>
        <p:nvSpPr>
          <p:cNvPr id="21" name="Содержимое 5"/>
          <p:cNvSpPr txBox="1">
            <a:spLocks/>
          </p:cNvSpPr>
          <p:nvPr/>
        </p:nvSpPr>
        <p:spPr>
          <a:xfrm>
            <a:off x="5643563" y="4071938"/>
            <a:ext cx="2928937" cy="12144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- драматизация</a:t>
            </a:r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857250" y="1857375"/>
            <a:ext cx="4214813" cy="2500313"/>
            <a:chOff x="1000100" y="3571876"/>
            <a:chExt cx="4214842" cy="2500330"/>
          </a:xfrm>
        </p:grpSpPr>
        <p:sp>
          <p:nvSpPr>
            <p:cNvPr id="8" name="Содержимое 5"/>
            <p:cNvSpPr txBox="1">
              <a:spLocks/>
            </p:cNvSpPr>
            <p:nvPr/>
          </p:nvSpPr>
          <p:spPr>
            <a:xfrm>
              <a:off x="1000100" y="3571876"/>
              <a:ext cx="4214842" cy="250033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marL="342900" indent="-342900" algn="just"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ru-RU" sz="3200" b="1" dirty="0">
                <a:solidFill>
                  <a:srgbClr val="0000CC"/>
                </a:solidFill>
                <a:latin typeface="Arial Narrow" pitchFamily="34" charset="0"/>
              </a:endParaRPr>
            </a:p>
          </p:txBody>
        </p:sp>
        <p:pic>
          <p:nvPicPr>
            <p:cNvPr id="19465" name="Рисунок 14" descr="шары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38" y="3786190"/>
              <a:ext cx="1571636" cy="207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Рисунок 16" descr="шары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3714752"/>
              <a:ext cx="1714512" cy="207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3" name="Номер слайда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E22845-24CA-46A2-B1C1-C98367F0BC08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FF0000"/>
                </a:solidFill>
              </a:rPr>
              <a:t>Определите вид арифметической задачи</a:t>
            </a:r>
            <a:endParaRPr lang="en-US" altLang="ru-RU" sz="2400" b="1" smtClean="0">
              <a:solidFill>
                <a:srgbClr val="FF0000"/>
              </a:solidFill>
            </a:endParaRPr>
          </a:p>
        </p:txBody>
      </p:sp>
      <p:sp>
        <p:nvSpPr>
          <p:cNvPr id="18" name="Содержимое 5"/>
          <p:cNvSpPr txBox="1">
            <a:spLocks/>
          </p:cNvSpPr>
          <p:nvPr/>
        </p:nvSpPr>
        <p:spPr>
          <a:xfrm>
            <a:off x="1293813" y="1608138"/>
            <a:ext cx="3214687" cy="3143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зайчонка, пять ежат 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Ходят вместе в детский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сад. 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Посчитать мы вас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попросим, 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малышей в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саду?</a:t>
            </a:r>
          </a:p>
        </p:txBody>
      </p:sp>
      <p:sp>
        <p:nvSpPr>
          <p:cNvPr id="13" name="Содержимое 5"/>
          <p:cNvSpPr txBox="1">
            <a:spLocks/>
          </p:cNvSpPr>
          <p:nvPr/>
        </p:nvSpPr>
        <p:spPr>
          <a:xfrm>
            <a:off x="5715000" y="1143000"/>
            <a:ext cx="2786063" cy="12144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задача</a:t>
            </a:r>
          </a:p>
        </p:txBody>
      </p:sp>
      <p:sp>
        <p:nvSpPr>
          <p:cNvPr id="14" name="Содержимое 5"/>
          <p:cNvSpPr txBox="1">
            <a:spLocks/>
          </p:cNvSpPr>
          <p:nvPr/>
        </p:nvSpPr>
        <p:spPr>
          <a:xfrm>
            <a:off x="5715000" y="2643188"/>
            <a:ext cx="2786063" cy="10715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- иллюстрация</a:t>
            </a:r>
          </a:p>
        </p:txBody>
      </p:sp>
      <p:sp>
        <p:nvSpPr>
          <p:cNvPr id="15" name="Содержимое 5"/>
          <p:cNvSpPr txBox="1">
            <a:spLocks/>
          </p:cNvSpPr>
          <p:nvPr/>
        </p:nvSpPr>
        <p:spPr>
          <a:xfrm>
            <a:off x="5715000" y="4071938"/>
            <a:ext cx="2857500" cy="12144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- драматизация</a:t>
            </a:r>
          </a:p>
        </p:txBody>
      </p:sp>
      <p:sp>
        <p:nvSpPr>
          <p:cNvPr id="20487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39811A-B294-442F-8BA1-D0968304F368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обучения решению арифметических задач</a:t>
            </a:r>
            <a:endParaRPr lang="en-US" alt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5"/>
          <p:cNvSpPr txBox="1">
            <a:spLocks noGrp="1"/>
          </p:cNvSpPr>
          <p:nvPr>
            <p:ph idx="1"/>
          </p:nvPr>
        </p:nvSpPr>
        <p:spPr>
          <a:xfrm>
            <a:off x="714375" y="831850"/>
            <a:ext cx="7643813" cy="10255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1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— подготовительный. </a:t>
            </a:r>
            <a:r>
              <a:rPr lang="ru-RU" sz="4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этого этапа — организовать систему упражнений по выполнению операций над множествами.</a:t>
            </a: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785813" y="1928813"/>
            <a:ext cx="7643812" cy="2714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этап.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составлять задачи;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их отличие от рассказа и загадки;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структуру задачи;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анализировать задачи, устанавливая отношения между данными и искомым.</a:t>
            </a: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714375" y="4857750"/>
            <a:ext cx="7643813" cy="12144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этап.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учить детей формулировать арифметические действия сложения и вычитания</a:t>
            </a:r>
          </a:p>
        </p:txBody>
      </p:sp>
      <p:sp>
        <p:nvSpPr>
          <p:cNvPr id="21510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B7C42E-97CE-445A-B36D-72DCCB36CFC0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обучения решению арифметических задач</a:t>
            </a:r>
            <a:endParaRPr lang="en-US" alt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714375" y="747425"/>
            <a:ext cx="7643813" cy="1304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этого этапа - организовать систему упражнений по выполнению операций над множествами.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1071538" y="2143116"/>
            <a:ext cx="6556397" cy="17859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 2 красных круга, а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положите 4 синих. Сколько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кругов вы положили?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rgbClr val="0000CC"/>
              </a:solidFill>
              <a:latin typeface="Arial Narrow" pitchFamily="34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17" name="Содержимое 5"/>
          <p:cNvSpPr txBox="1">
            <a:spLocks/>
          </p:cNvSpPr>
          <p:nvPr/>
        </p:nvSpPr>
        <p:spPr>
          <a:xfrm>
            <a:off x="1123950" y="4065588"/>
            <a:ext cx="6591322" cy="23574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 4 красных круга, а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положите синих на 1 меньше.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кругов вы положили?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rgbClr val="0000CC"/>
              </a:solidFill>
              <a:latin typeface="Arial Narrow" pitchFamily="34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rgbClr val="0000CC"/>
              </a:solidFill>
              <a:latin typeface="Arial Narrow" pitchFamily="34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1441450" y="3257550"/>
            <a:ext cx="2201856" cy="600078"/>
            <a:chOff x="1928794" y="2571744"/>
            <a:chExt cx="1324928" cy="511175"/>
          </a:xfrm>
        </p:grpSpPr>
        <p:sp>
          <p:nvSpPr>
            <p:cNvPr id="23570" name="Oval 3"/>
            <p:cNvSpPr>
              <a:spLocks noChangeArrowheads="1"/>
            </p:cNvSpPr>
            <p:nvPr/>
          </p:nvSpPr>
          <p:spPr bwMode="auto">
            <a:xfrm>
              <a:off x="1928794" y="2571744"/>
              <a:ext cx="203835" cy="19202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3571" name="Oval 4"/>
            <p:cNvSpPr>
              <a:spLocks noChangeArrowheads="1"/>
            </p:cNvSpPr>
            <p:nvPr/>
          </p:nvSpPr>
          <p:spPr bwMode="auto">
            <a:xfrm>
              <a:off x="2319478" y="2571744"/>
              <a:ext cx="203835" cy="19202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3572" name="Oval 6"/>
            <p:cNvSpPr>
              <a:spLocks noChangeArrowheads="1"/>
            </p:cNvSpPr>
            <p:nvPr/>
          </p:nvSpPr>
          <p:spPr bwMode="auto">
            <a:xfrm>
              <a:off x="1928794" y="2890895"/>
              <a:ext cx="203835" cy="19202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3573" name="Oval 7"/>
            <p:cNvSpPr>
              <a:spLocks noChangeArrowheads="1"/>
            </p:cNvSpPr>
            <p:nvPr/>
          </p:nvSpPr>
          <p:spPr bwMode="auto">
            <a:xfrm>
              <a:off x="2319478" y="2890895"/>
              <a:ext cx="203835" cy="19202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3574" name="Oval 8"/>
            <p:cNvSpPr>
              <a:spLocks noChangeArrowheads="1"/>
            </p:cNvSpPr>
            <p:nvPr/>
          </p:nvSpPr>
          <p:spPr bwMode="auto">
            <a:xfrm>
              <a:off x="2676189" y="2890895"/>
              <a:ext cx="203835" cy="19202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3575" name="Oval 9"/>
            <p:cNvSpPr>
              <a:spLocks noChangeArrowheads="1"/>
            </p:cNvSpPr>
            <p:nvPr/>
          </p:nvSpPr>
          <p:spPr bwMode="auto">
            <a:xfrm>
              <a:off x="3049887" y="2890895"/>
              <a:ext cx="203835" cy="19202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Группа 26"/>
          <p:cNvGrpSpPr>
            <a:grpSpLocks/>
          </p:cNvGrpSpPr>
          <p:nvPr/>
        </p:nvGrpSpPr>
        <p:grpSpPr bwMode="auto">
          <a:xfrm>
            <a:off x="1401762" y="5559425"/>
            <a:ext cx="2098668" cy="584219"/>
            <a:chOff x="1500166" y="5786454"/>
            <a:chExt cx="1346843" cy="511175"/>
          </a:xfrm>
        </p:grpSpPr>
        <p:grpSp>
          <p:nvGrpSpPr>
            <p:cNvPr id="23562" name="Группа 15"/>
            <p:cNvGrpSpPr>
              <a:grpSpLocks/>
            </p:cNvGrpSpPr>
            <p:nvPr/>
          </p:nvGrpSpPr>
          <p:grpSpPr bwMode="auto">
            <a:xfrm>
              <a:off x="1500166" y="5786454"/>
              <a:ext cx="951230" cy="511175"/>
              <a:chOff x="1928794" y="2571744"/>
              <a:chExt cx="951230" cy="511175"/>
            </a:xfrm>
          </p:grpSpPr>
          <p:sp>
            <p:nvSpPr>
              <p:cNvPr id="23565" name="Oval 3"/>
              <p:cNvSpPr>
                <a:spLocks noChangeArrowheads="1"/>
              </p:cNvSpPr>
              <p:nvPr/>
            </p:nvSpPr>
            <p:spPr bwMode="auto">
              <a:xfrm>
                <a:off x="1928794" y="2571744"/>
                <a:ext cx="203835" cy="19202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3566" name="Oval 4"/>
              <p:cNvSpPr>
                <a:spLocks noChangeArrowheads="1"/>
              </p:cNvSpPr>
              <p:nvPr/>
            </p:nvSpPr>
            <p:spPr bwMode="auto">
              <a:xfrm>
                <a:off x="2319478" y="2571744"/>
                <a:ext cx="203835" cy="19202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3567" name="Oval 6"/>
              <p:cNvSpPr>
                <a:spLocks noChangeArrowheads="1"/>
              </p:cNvSpPr>
              <p:nvPr/>
            </p:nvSpPr>
            <p:spPr bwMode="auto">
              <a:xfrm>
                <a:off x="1928794" y="2890895"/>
                <a:ext cx="203835" cy="192024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3568" name="Oval 7"/>
              <p:cNvSpPr>
                <a:spLocks noChangeArrowheads="1"/>
              </p:cNvSpPr>
              <p:nvPr/>
            </p:nvSpPr>
            <p:spPr bwMode="auto">
              <a:xfrm>
                <a:off x="2319478" y="2890895"/>
                <a:ext cx="203835" cy="192024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3569" name="Oval 8"/>
              <p:cNvSpPr>
                <a:spLocks noChangeArrowheads="1"/>
              </p:cNvSpPr>
              <p:nvPr/>
            </p:nvSpPr>
            <p:spPr bwMode="auto">
              <a:xfrm>
                <a:off x="2676189" y="2890895"/>
                <a:ext cx="203835" cy="192024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563" name="Oval 4"/>
            <p:cNvSpPr>
              <a:spLocks noChangeArrowheads="1"/>
            </p:cNvSpPr>
            <p:nvPr/>
          </p:nvSpPr>
          <p:spPr bwMode="auto">
            <a:xfrm>
              <a:off x="2214546" y="5786454"/>
              <a:ext cx="203835" cy="19202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3564" name="Oval 4"/>
            <p:cNvSpPr>
              <a:spLocks noChangeArrowheads="1"/>
            </p:cNvSpPr>
            <p:nvPr/>
          </p:nvSpPr>
          <p:spPr bwMode="auto">
            <a:xfrm>
              <a:off x="2643174" y="5786454"/>
              <a:ext cx="203835" cy="19202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 txBox="1">
            <a:spLocks/>
          </p:cNvSpPr>
          <p:nvPr/>
        </p:nvSpPr>
        <p:spPr>
          <a:xfrm>
            <a:off x="963613" y="914400"/>
            <a:ext cx="6929437" cy="13573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этап.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второго этапа является обучение детей умению составлять задачи и подведение к усвоению структуры задачи.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500063" y="2571750"/>
            <a:ext cx="3714750" cy="28019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25000" lnSpcReduction="2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00CC"/>
              </a:solidFill>
              <a:latin typeface="Arial Narrow" pitchFamily="34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– драматизации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Двое детей выполняют действия,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комментирует: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Кости было 7 флажков, Миша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 ему еще 1 флажок. Сколько стало флажков у Кости?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000" b="1" dirty="0">
              <a:solidFill>
                <a:srgbClr val="0000CC"/>
              </a:solidFill>
              <a:latin typeface="Arial Narrow" pitchFamily="34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0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4552950" y="3844826"/>
            <a:ext cx="4000500" cy="1987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/>
              <a:t>Эти </a:t>
            </a:r>
            <a:r>
              <a:rPr lang="ru-RU" sz="1600" dirty="0"/>
              <a:t>действия и будут содержанием задачи, которую составляет воспитатель. Текст задачи произносится так, чтобы было четко отделено условие, вопрос и числовые данные. Составленную задачу повторяют двое-трое детей. Воспитатель при этом должен следить, чтобы дети не забывали числовые данные, правильно формулировали вопрос</a:t>
            </a:r>
            <a:endParaRPr lang="ru-RU" sz="2000" b="1" dirty="0">
              <a:solidFill>
                <a:srgbClr val="0000CC"/>
              </a:solidFill>
              <a:latin typeface="Arial Narrow" pitchFamily="34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0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4534183" y="2463204"/>
            <a:ext cx="3786188" cy="10378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Подводить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пониманию структуры задачи лучше всего на задачах-драматизациях.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обучения решению арифметических задач</a:t>
            </a:r>
            <a:endParaRPr lang="en-US" alt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4" name="Номер слайда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819FB0-B6FF-42E1-92DD-12E0F13610A0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арифметической задачи:</a:t>
            </a:r>
            <a:endParaRPr lang="en-US" alt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5"/>
          <p:cNvSpPr txBox="1">
            <a:spLocks noGrp="1"/>
          </p:cNvSpPr>
          <p:nvPr>
            <p:ph idx="1"/>
          </p:nvPr>
        </p:nvSpPr>
        <p:spPr>
          <a:xfrm>
            <a:off x="714375" y="1071563"/>
            <a:ext cx="2071688" cy="10001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</a:t>
            </a:r>
            <a:endParaRPr lang="ru-RU" sz="21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642938" y="2571750"/>
            <a:ext cx="2143125" cy="6429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endParaRPr lang="ru-RU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642938" y="3643313"/>
            <a:ext cx="2071687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5"/>
          <p:cNvSpPr txBox="1">
            <a:spLocks/>
          </p:cNvSpPr>
          <p:nvPr/>
        </p:nvSpPr>
        <p:spPr>
          <a:xfrm>
            <a:off x="642938" y="4572000"/>
            <a:ext cx="2143125" cy="785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5"/>
          <p:cNvSpPr txBox="1">
            <a:spLocks/>
          </p:cNvSpPr>
          <p:nvPr/>
        </p:nvSpPr>
        <p:spPr>
          <a:xfrm>
            <a:off x="4429125" y="1000125"/>
            <a:ext cx="4000500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аэродроме стояло 5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самолетов.  Затем вернулся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один самолёт.</a:t>
            </a: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4429125" y="2571750"/>
            <a:ext cx="3929063" cy="857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самолётов стоит на аэродроме?</a:t>
            </a:r>
          </a:p>
        </p:txBody>
      </p:sp>
      <p:sp>
        <p:nvSpPr>
          <p:cNvPr id="13" name="Содержимое 5"/>
          <p:cNvSpPr txBox="1">
            <a:spLocks/>
          </p:cNvSpPr>
          <p:nvPr/>
        </p:nvSpPr>
        <p:spPr>
          <a:xfrm>
            <a:off x="4429125" y="3571875"/>
            <a:ext cx="4071938" cy="785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+ 1 = 6</a:t>
            </a:r>
          </a:p>
        </p:txBody>
      </p:sp>
      <p:sp>
        <p:nvSpPr>
          <p:cNvPr id="14" name="Содержимое 5"/>
          <p:cNvSpPr txBox="1">
            <a:spLocks/>
          </p:cNvSpPr>
          <p:nvPr/>
        </p:nvSpPr>
        <p:spPr>
          <a:xfrm>
            <a:off x="4500563" y="4643438"/>
            <a:ext cx="4000500" cy="668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аэродроме стоит  6 самолётов.</a:t>
            </a:r>
          </a:p>
        </p:txBody>
      </p:sp>
      <p:cxnSp>
        <p:nvCxnSpPr>
          <p:cNvPr id="16" name="Прямая со стрелкой 15"/>
          <p:cNvCxnSpPr>
            <a:stCxn id="5" idx="3"/>
          </p:cNvCxnSpPr>
          <p:nvPr/>
        </p:nvCxnSpPr>
        <p:spPr>
          <a:xfrm>
            <a:off x="2786063" y="1571625"/>
            <a:ext cx="1143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786063" y="2928938"/>
            <a:ext cx="1144587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714625" y="4000500"/>
            <a:ext cx="1143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786063" y="5000625"/>
            <a:ext cx="1143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615" name="Номер слайда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0BE43B-8263-456C-9D3D-FB8D2CF064D6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2868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, являются ли предложенные </a:t>
            </a:r>
            <a:b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задачей, </a:t>
            </a:r>
            <a:b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аргументируйте свой ответ</a:t>
            </a:r>
            <a:endParaRPr lang="en-US" alt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5"/>
          <p:cNvSpPr txBox="1">
            <a:spLocks noGrp="1"/>
          </p:cNvSpPr>
          <p:nvPr>
            <p:ph idx="1"/>
          </p:nvPr>
        </p:nvSpPr>
        <p:spPr>
          <a:xfrm>
            <a:off x="4857750" y="3571875"/>
            <a:ext cx="3357563" cy="2311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100" b="1" dirty="0" smtClean="0">
                <a:solidFill>
                  <a:srgbClr val="0000CC"/>
                </a:solidFill>
              </a:rPr>
              <a:t>Ехал грузовик, вез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100" b="1" dirty="0" smtClean="0">
                <a:solidFill>
                  <a:srgbClr val="0000CC"/>
                </a:solidFill>
              </a:rPr>
              <a:t>мешки с я блоками.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100" b="1" dirty="0" smtClean="0">
                <a:solidFill>
                  <a:srgbClr val="0000CC"/>
                </a:solidFill>
              </a:rPr>
              <a:t>Один мешок упал.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100" b="1" dirty="0" smtClean="0">
                <a:solidFill>
                  <a:srgbClr val="0000CC"/>
                </a:solidFill>
              </a:rPr>
              <a:t>Сколько мешков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100" b="1" dirty="0" smtClean="0">
                <a:solidFill>
                  <a:srgbClr val="0000CC"/>
                </a:solidFill>
              </a:rPr>
              <a:t>осталось в грузовике?</a:t>
            </a: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4714875" y="1071563"/>
            <a:ext cx="3357563" cy="2311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dirty="0">
                <a:solidFill>
                  <a:srgbClr val="0000CC"/>
                </a:solidFill>
              </a:rPr>
              <a:t>Решите задачу.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dirty="0">
                <a:solidFill>
                  <a:srgbClr val="0000CC"/>
                </a:solidFill>
              </a:rPr>
              <a:t>Сколько птиц на дереве?</a:t>
            </a: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1000125" y="3714750"/>
            <a:ext cx="3357563" cy="2311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dirty="0">
                <a:solidFill>
                  <a:srgbClr val="0000CC"/>
                </a:solidFill>
              </a:rPr>
              <a:t>Решите задачу.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dirty="0">
                <a:solidFill>
                  <a:srgbClr val="0000CC"/>
                </a:solidFill>
              </a:rPr>
              <a:t>На столе стояло 5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dirty="0">
                <a:solidFill>
                  <a:srgbClr val="0000CC"/>
                </a:solidFill>
              </a:rPr>
              <a:t>стаканов с молоком.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dirty="0">
                <a:solidFill>
                  <a:srgbClr val="0000CC"/>
                </a:solidFill>
              </a:rPr>
              <a:t>Гриша выпил один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dirty="0">
                <a:solidFill>
                  <a:srgbClr val="0000CC"/>
                </a:solidFill>
              </a:rPr>
              <a:t>стакан. </a:t>
            </a: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928688" y="1143000"/>
            <a:ext cx="3357562" cy="2311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dirty="0">
                <a:solidFill>
                  <a:srgbClr val="0000CC"/>
                </a:solidFill>
              </a:rPr>
              <a:t>Два кольца, два конца, а посередине гвоздик. Что это?</a:t>
            </a:r>
          </a:p>
        </p:txBody>
      </p:sp>
      <p:sp>
        <p:nvSpPr>
          <p:cNvPr id="10" name="Содержимое 5"/>
          <p:cNvSpPr txBox="1">
            <a:spLocks/>
          </p:cNvSpPr>
          <p:nvPr/>
        </p:nvSpPr>
        <p:spPr>
          <a:xfrm>
            <a:off x="4857750" y="3571875"/>
            <a:ext cx="3357563" cy="2311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задаче должно быть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двух чисел.</a:t>
            </a:r>
          </a:p>
        </p:txBody>
      </p:sp>
      <p:sp>
        <p:nvSpPr>
          <p:cNvPr id="11" name="Содержимое 5"/>
          <p:cNvSpPr txBox="1">
            <a:spLocks/>
          </p:cNvSpPr>
          <p:nvPr/>
        </p:nvSpPr>
        <p:spPr>
          <a:xfrm>
            <a:off x="1000125" y="3714750"/>
            <a:ext cx="3357563" cy="2311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задаче нет вопроса</a:t>
            </a: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4729079" y="1071563"/>
            <a:ext cx="3357563" cy="23574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задаче нет условия</a:t>
            </a:r>
          </a:p>
        </p:txBody>
      </p:sp>
      <p:sp>
        <p:nvSpPr>
          <p:cNvPr id="13" name="Содержимое 5"/>
          <p:cNvSpPr txBox="1">
            <a:spLocks/>
          </p:cNvSpPr>
          <p:nvPr/>
        </p:nvSpPr>
        <p:spPr>
          <a:xfrm>
            <a:off x="928688" y="1143000"/>
            <a:ext cx="3357562" cy="2311400"/>
          </a:xfrm>
          <a:prstGeom prst="roundRect">
            <a:avLst>
              <a:gd name="adj" fmla="val 173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задача. В задаче всегда требуется посчитать.</a:t>
            </a:r>
          </a:p>
        </p:txBody>
      </p:sp>
      <p:sp>
        <p:nvSpPr>
          <p:cNvPr id="26635" name="Номер слайда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5AE029-E779-4228-B7EB-4FEFAAADBC86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85813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этап. Целью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обучение детей формулированию и записи арифметических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endParaRPr lang="en-US" alt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857250" y="785813"/>
            <a:ext cx="7358063" cy="785812"/>
          </a:xfrm>
          <a:prstGeom prst="roundRect">
            <a:avLst>
              <a:gd name="adj" fmla="val 173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Арифметическое действие должно быть сформулировано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 и правильно.</a:t>
            </a: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857250" y="1785938"/>
            <a:ext cx="7358063" cy="1000125"/>
          </a:xfrm>
          <a:prstGeom prst="roundRect">
            <a:avLst>
              <a:gd name="adj" fmla="val 173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детей в записи и чтении записи арифметического действия (Читая запись, дети скорее обнаруживают свою ошибку.)</a:t>
            </a: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857250" y="3000375"/>
            <a:ext cx="7358063" cy="1285875"/>
          </a:xfrm>
          <a:prstGeom prst="roundRect">
            <a:avLst>
              <a:gd name="adj" fmla="val 173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21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формулировке арифметического действия можно</a:t>
            </a:r>
          </a:p>
          <a:p>
            <a:pPr marL="36000" indent="222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 правильным, когда дети говорят отнять, прибавить, вычесть, сложить. Слова сложить, вычесть, получится, равняется являются специальными математическими терминами.</a:t>
            </a: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857250" y="4433940"/>
            <a:ext cx="7358063" cy="1714500"/>
          </a:xfrm>
          <a:prstGeom prst="roundRect">
            <a:avLst>
              <a:gd name="adj" fmla="val 173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 своей речи должен пользоваться математической терминологией, постепенно приучая и детей к употреблению этих слов. (Например, ребенок говорит: «Нужно отнять из пяти яблок одно», а воспитатель должен уточнить: «Нужно из пяти яблок вычесть одно яблоко».)</a:t>
            </a:r>
          </a:p>
        </p:txBody>
      </p:sp>
      <p:sp>
        <p:nvSpPr>
          <p:cNvPr id="10" name="Стрелка вправо 9">
            <a:hlinkClick r:id="rId2" action="ppaction://hlinksldjump"/>
          </p:cNvPr>
          <p:cNvSpPr/>
          <p:nvPr/>
        </p:nvSpPr>
        <p:spPr>
          <a:xfrm flipH="1">
            <a:off x="571500" y="6143625"/>
            <a:ext cx="1643063" cy="71437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70C0"/>
                </a:solidFill>
              </a:rPr>
              <a:t>В меню</a:t>
            </a:r>
          </a:p>
        </p:txBody>
      </p:sp>
      <p:sp>
        <p:nvSpPr>
          <p:cNvPr id="27656" name="Номер слайда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FDAA4A-F371-40B3-AD63-5C6716593E05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записи арифметического действия</a:t>
            </a:r>
            <a:endParaRPr lang="en-US" alt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записи действия вычитания:</a:t>
            </a:r>
          </a:p>
          <a:p>
            <a:pPr eaLnBrk="1" hangingPunct="1"/>
            <a:endParaRPr lang="ru-RU" altLang="ru-RU" dirty="0" smtClean="0">
              <a:solidFill>
                <a:srgbClr val="0000CC"/>
              </a:solidFill>
            </a:endParaRPr>
          </a:p>
          <a:p>
            <a:pPr eaLnBrk="1" hangingPunct="1"/>
            <a:endParaRPr lang="ru-RU" altLang="ru-RU" dirty="0" smtClean="0">
              <a:solidFill>
                <a:srgbClr val="0000CC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dirty="0" smtClean="0">
              <a:solidFill>
                <a:srgbClr val="0000CC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записи действия сложения:</a:t>
            </a: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1643063" y="1643063"/>
            <a:ext cx="4786312" cy="1285875"/>
            <a:chOff x="1357290" y="1285860"/>
            <a:chExt cx="5357850" cy="1428760"/>
          </a:xfrm>
        </p:grpSpPr>
        <p:sp>
          <p:nvSpPr>
            <p:cNvPr id="7" name="Овал 6"/>
            <p:cNvSpPr/>
            <p:nvPr/>
          </p:nvSpPr>
          <p:spPr>
            <a:xfrm>
              <a:off x="1357290" y="1285860"/>
              <a:ext cx="1428760" cy="14287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Минус 9"/>
            <p:cNvSpPr/>
            <p:nvPr/>
          </p:nvSpPr>
          <p:spPr>
            <a:xfrm>
              <a:off x="2928926" y="1500174"/>
              <a:ext cx="914400" cy="914400"/>
            </a:xfrm>
            <a:prstGeom prst="mathMinu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602" name="AutoShape 2"/>
            <p:cNvSpPr>
              <a:spLocks noChangeArrowheads="1"/>
            </p:cNvSpPr>
            <p:nvPr/>
          </p:nvSpPr>
          <p:spPr bwMode="auto">
            <a:xfrm rot="10800000">
              <a:off x="4000496" y="1285860"/>
              <a:ext cx="714380" cy="1428760"/>
            </a:xfrm>
            <a:prstGeom prst="flowChartDelay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Равно 12"/>
            <p:cNvSpPr/>
            <p:nvPr/>
          </p:nvSpPr>
          <p:spPr>
            <a:xfrm>
              <a:off x="4929190" y="1571612"/>
              <a:ext cx="914400" cy="9144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AutoShape 2"/>
            <p:cNvSpPr>
              <a:spLocks noChangeArrowheads="1"/>
            </p:cNvSpPr>
            <p:nvPr/>
          </p:nvSpPr>
          <p:spPr bwMode="auto">
            <a:xfrm>
              <a:off x="6072198" y="1285860"/>
              <a:ext cx="642942" cy="1428760"/>
            </a:xfrm>
            <a:prstGeom prst="flowChartDelay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1"/>
          <p:cNvGrpSpPr>
            <a:grpSpLocks/>
          </p:cNvGrpSpPr>
          <p:nvPr/>
        </p:nvGrpSpPr>
        <p:grpSpPr bwMode="auto">
          <a:xfrm>
            <a:off x="1571625" y="4429125"/>
            <a:ext cx="5214938" cy="1500188"/>
            <a:chOff x="1714480" y="3714752"/>
            <a:chExt cx="5857916" cy="1571636"/>
          </a:xfrm>
        </p:grpSpPr>
        <p:sp>
          <p:nvSpPr>
            <p:cNvPr id="15" name="AutoShape 2"/>
            <p:cNvSpPr>
              <a:spLocks noChangeArrowheads="1"/>
            </p:cNvSpPr>
            <p:nvPr/>
          </p:nvSpPr>
          <p:spPr bwMode="auto">
            <a:xfrm rot="10800000">
              <a:off x="1714480" y="3857628"/>
              <a:ext cx="714380" cy="1428760"/>
            </a:xfrm>
            <a:prstGeom prst="flowChartDelay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AutoShape 2"/>
            <p:cNvSpPr>
              <a:spLocks noChangeArrowheads="1"/>
            </p:cNvSpPr>
            <p:nvPr/>
          </p:nvSpPr>
          <p:spPr bwMode="auto">
            <a:xfrm>
              <a:off x="3929058" y="3857628"/>
              <a:ext cx="642942" cy="1428760"/>
            </a:xfrm>
            <a:prstGeom prst="flowChartDelay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люс 16"/>
            <p:cNvSpPr/>
            <p:nvPr/>
          </p:nvSpPr>
          <p:spPr>
            <a:xfrm>
              <a:off x="2714612" y="4143380"/>
              <a:ext cx="914400" cy="914400"/>
            </a:xfrm>
            <a:prstGeom prst="mathPlu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Равно 18"/>
            <p:cNvSpPr/>
            <p:nvPr/>
          </p:nvSpPr>
          <p:spPr>
            <a:xfrm>
              <a:off x="4929190" y="4214818"/>
              <a:ext cx="914400" cy="9144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6143636" y="3714752"/>
              <a:ext cx="1428760" cy="14287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8678" name="Номер слайда 2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EFEEC6-DCA9-4B33-9473-D3350060DBFA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57250" y="928688"/>
            <a:ext cx="7215188" cy="164306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just" eaLnBrk="1" hangingPunct="1">
              <a:defRPr/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Цель: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углубить и систематизировать знания педагогов по теме «Обучение детей старшего дошкольного возраста решению арифметических задач»</a:t>
            </a:r>
          </a:p>
        </p:txBody>
      </p:sp>
      <p:sp>
        <p:nvSpPr>
          <p:cNvPr id="3" name="Облако 2"/>
          <p:cNvSpPr/>
          <p:nvPr/>
        </p:nvSpPr>
        <p:spPr>
          <a:xfrm>
            <a:off x="539552" y="504825"/>
            <a:ext cx="7676902" cy="21336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Arial Narrow" pitchFamily="34" charset="0"/>
              </a:rPr>
              <a:t/>
            </a:r>
            <a:br>
              <a:rPr lang="ru-RU" b="1" i="1" dirty="0">
                <a:latin typeface="Arial Narrow" pitchFamily="34" charset="0"/>
              </a:rPr>
            </a:br>
            <a:endParaRPr lang="ru-RU" b="1" i="1" dirty="0">
              <a:latin typeface="Arial Narrow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00CC"/>
                </a:solidFill>
                <a:latin typeface="Arial Narrow" pitchFamily="34" charset="0"/>
              </a:rPr>
              <a:t>Всякая хорошо решенная задача оставляет  умственное наслаждение.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00CC"/>
                </a:solidFill>
                <a:latin typeface="Arial Narrow" pitchFamily="34" charset="0"/>
              </a:rPr>
              <a:t>Г. Гессе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00CC"/>
                </a:solidFill>
                <a:latin typeface="Arial Narrow" pitchFamily="34" charset="0"/>
              </a:rPr>
              <a:t/>
            </a:r>
            <a:br>
              <a:rPr lang="ru-RU" b="1" i="1" dirty="0">
                <a:solidFill>
                  <a:srgbClr val="0000CC"/>
                </a:solidFill>
                <a:latin typeface="Arial Narrow" pitchFamily="34" charset="0"/>
              </a:rPr>
            </a:br>
            <a:endParaRPr lang="en-US" b="1" i="1" dirty="0">
              <a:solidFill>
                <a:srgbClr val="0000CC"/>
              </a:solidFill>
              <a:latin typeface="Arial Narrow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2484438" y="2852936"/>
            <a:ext cx="6143625" cy="345737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Arial Narrow" pitchFamily="34" charset="0"/>
              </a:rPr>
              <a:t/>
            </a:r>
            <a:br>
              <a:rPr lang="ru-RU" sz="2400" b="1" i="1" dirty="0">
                <a:latin typeface="Arial Narrow" pitchFamily="34" charset="0"/>
              </a:rPr>
            </a:br>
            <a:endParaRPr lang="ru-RU" sz="2400" b="1" i="1" dirty="0">
              <a:latin typeface="Arial Narrow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006600"/>
              </a:solidFill>
              <a:latin typeface="Arial Narrow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6600"/>
                </a:solidFill>
                <a:latin typeface="Arial Narrow" pitchFamily="34" charset="0"/>
              </a:rPr>
              <a:t>Трудность решения в какой - то мере входит в само понятие задачи: там, где нет трудности,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6600"/>
                </a:solidFill>
                <a:latin typeface="Arial Narrow" pitchFamily="34" charset="0"/>
              </a:rPr>
              <a:t>нет и задачи.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6600"/>
                </a:solidFill>
              </a:rPr>
              <a:t>(Д. Пойа)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00CC"/>
                </a:solidFill>
                <a:latin typeface="Arial Narrow" pitchFamily="34" charset="0"/>
              </a:rPr>
              <a:t/>
            </a:r>
            <a:br>
              <a:rPr lang="ru-RU" sz="2400" b="1" i="1" dirty="0">
                <a:solidFill>
                  <a:srgbClr val="0000CC"/>
                </a:solidFill>
                <a:latin typeface="Arial Narrow" pitchFamily="34" charset="0"/>
              </a:rPr>
            </a:br>
            <a:endParaRPr lang="en-US" sz="2400" b="1" i="1" dirty="0">
              <a:solidFill>
                <a:srgbClr val="0000CC"/>
              </a:solidFill>
              <a:latin typeface="Arial Narrow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717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72250" y="61436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970F0D-CAE2-4448-B46C-443F0FABC6FD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642938"/>
            <a:ext cx="8001000" cy="1357312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решения арифметической задачи:</a:t>
            </a:r>
            <a:endParaRPr lang="ru-RU" altLang="ru-RU" sz="2800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42910" y="2428868"/>
            <a:ext cx="1004292" cy="115704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У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639888" y="3003550"/>
            <a:ext cx="3984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037922" y="2486269"/>
            <a:ext cx="1004292" cy="115704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?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033713" y="3003550"/>
            <a:ext cx="3984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29125" y="3003550"/>
            <a:ext cx="3984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432956" y="2428868"/>
            <a:ext cx="1004292" cy="115704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/>
              <a:t>&gt;&lt;</a:t>
            </a:r>
            <a:endParaRPr lang="ru-RU" sz="4800" dirty="0"/>
          </a:p>
        </p:txBody>
      </p:sp>
      <p:sp>
        <p:nvSpPr>
          <p:cNvPr id="11" name="Овал 10"/>
          <p:cNvSpPr/>
          <p:nvPr/>
        </p:nvSpPr>
        <p:spPr>
          <a:xfrm>
            <a:off x="4827990" y="2428868"/>
            <a:ext cx="1004292" cy="115704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/>
              <a:t>+ -</a:t>
            </a:r>
            <a:endParaRPr lang="ru-RU" sz="4800" dirty="0"/>
          </a:p>
        </p:txBody>
      </p:sp>
      <p:sp>
        <p:nvSpPr>
          <p:cNvPr id="13" name="Овал 12"/>
          <p:cNvSpPr/>
          <p:nvPr/>
        </p:nvSpPr>
        <p:spPr>
          <a:xfrm>
            <a:off x="6173202" y="2428868"/>
            <a:ext cx="1004292" cy="115704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Р</a:t>
            </a:r>
          </a:p>
        </p:txBody>
      </p:sp>
      <p:sp>
        <p:nvSpPr>
          <p:cNvPr id="14" name="Овал 13"/>
          <p:cNvSpPr/>
          <p:nvPr/>
        </p:nvSpPr>
        <p:spPr>
          <a:xfrm>
            <a:off x="7568236" y="2428868"/>
            <a:ext cx="1004292" cy="115704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775325" y="3003550"/>
            <a:ext cx="3984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169150" y="3003550"/>
            <a:ext cx="3984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722" name="Номер слайда 1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235A75-F546-4468-BBD4-63C08DD758B2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умения решать детьми арифметические задачи</a:t>
            </a:r>
            <a:endParaRPr lang="en-US" alt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928688" y="1000125"/>
            <a:ext cx="7429500" cy="1214438"/>
          </a:xfrm>
          <a:prstGeom prst="roundRect">
            <a:avLst>
              <a:gd name="adj" fmla="val 173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600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633413" algn="l"/>
              </a:tabLst>
              <a:defRPr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ешение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формирует у детей практические умения, необходимые каждому человеку в повседневной жизни. Например, подсчитать стоимость покупки, ремонта квартиры, вычислить, в какое время надо выйти, чтобы не опоздать на поезд, и т. п.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928688" y="2357438"/>
            <a:ext cx="7429500" cy="1214437"/>
          </a:xfrm>
          <a:prstGeom prst="roundRect">
            <a:avLst>
              <a:gd name="adj" fmla="val 173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Решая задачи, ребенок убеждается, что многие математические понятия (число, арифметические действия и др.) имеют корни в реальной жизни, в практике людей.	</a:t>
            </a:r>
            <a:r>
              <a:rPr lang="ru-RU" dirty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1000125" y="3786188"/>
            <a:ext cx="7429500" cy="1214437"/>
          </a:xfrm>
          <a:prstGeom prst="roundRect">
            <a:avLst>
              <a:gd name="adj" fmla="val 173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решение задач дети знакомятся с важными в познавательном и воспитательном отношении фактами. 	</a:t>
            </a:r>
          </a:p>
        </p:txBody>
      </p:sp>
      <p:sp>
        <p:nvSpPr>
          <p:cNvPr id="31750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61DF72-2D49-42F7-A823-F7E50FEC59BB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 МАТЕРИАЛ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2CA3C-FB62-4378-8D19-8B0FCA1DCD58}" type="slidenum">
              <a:rPr lang="en-US" altLang="ru-RU" smtClean="0"/>
              <a:pPr>
                <a:defRPr/>
              </a:pPr>
              <a:t>22</a:t>
            </a:fld>
            <a:endParaRPr lang="en-US" alt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362660" cy="311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338780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976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 МАТЕРИАЛ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2CA3C-FB62-4378-8D19-8B0FCA1DCD58}" type="slidenum">
              <a:rPr lang="en-US" altLang="ru-RU" smtClean="0"/>
              <a:pPr>
                <a:defRPr/>
              </a:pPr>
              <a:t>23</a:t>
            </a:fld>
            <a:endParaRPr lang="en-US" alt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096640" cy="303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764704"/>
            <a:ext cx="384042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643932"/>
            <a:ext cx="3096344" cy="245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662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 МАТЕРИАЛ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2CA3C-FB62-4378-8D19-8B0FCA1DCD58}" type="slidenum">
              <a:rPr lang="en-US" altLang="ru-RU" smtClean="0"/>
              <a:pPr>
                <a:defRPr/>
              </a:pPr>
              <a:t>24</a:t>
            </a:fld>
            <a:endParaRPr lang="en-US" alt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125" y="831851"/>
            <a:ext cx="4331474" cy="324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260985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915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 МАТЕРИАЛ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2CA3C-FB62-4378-8D19-8B0FCA1DCD58}" type="slidenum">
              <a:rPr lang="en-US" altLang="ru-RU" smtClean="0"/>
              <a:pPr>
                <a:defRPr/>
              </a:pPr>
              <a:t>25</a:t>
            </a:fld>
            <a:endParaRPr lang="en-US" alt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969519" cy="286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484181" cy="274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38884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316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en-US" alt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361338"/>
              </p:ext>
            </p:extLst>
          </p:nvPr>
        </p:nvGraphicFramePr>
        <p:xfrm>
          <a:off x="1524000" y="1397000"/>
          <a:ext cx="6762750" cy="372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583"/>
                <a:gridCol w="5521167"/>
              </a:tblGrid>
              <a:tr h="117475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Белошистая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А. В.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и развитие математических способно­стей дошкольников: Вопросы теории и практики: Курс лек­ций для студ. 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дошк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факультетов 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высш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учеб. заведений. — М.: </a:t>
                      </a:r>
                      <a:r>
                        <a:rPr lang="ru-RU" sz="1400" b="1" kern="12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Гуманит</a:t>
                      </a: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изд. центр ВЛАДОС, 2003. — 400 с: ил.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7475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Материалы сайта: </a:t>
                      </a:r>
                      <a:r>
                        <a:rPr lang="en-US" sz="1400" b="1" kern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http://fatihovalf.ucoz.ru/publ/fatikhova_l_f_obuchenie_resheniju_arifmeticheskikh_zadach_doshkolnikov_s_narusheniem_intellekta/1-1-0-1</a:t>
                      </a: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Фатихова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Л.Ф. Обучение решению арифметических задач дошкольников с нарушением интеллекта</a:t>
                      </a: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7475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77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71BA85-76CE-4FAC-AD73-5939D9B39FE4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214438" y="928688"/>
            <a:ext cx="7072312" cy="4500562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0000CC"/>
                </a:solidFill>
                <a:latin typeface="Arial Narrow" panose="020B0606020202030204" pitchFamily="34" charset="0"/>
                <a:hlinkClick r:id="rId3" action="ppaction://hlinksldjump"/>
              </a:rPr>
              <a:t>Виды арифметических задач, используемых в работе с дошкольниками. </a:t>
            </a:r>
            <a:endParaRPr lang="ru-RU" altLang="ru-RU" sz="28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ru-RU" altLang="ru-RU" sz="2800" dirty="0" smtClean="0">
                <a:solidFill>
                  <a:srgbClr val="0000CC"/>
                </a:solidFill>
                <a:latin typeface="Arial Narrow" panose="020B0606020202030204" pitchFamily="34" charset="0"/>
                <a:hlinkClick r:id="rId4" action="ppaction://hlinksldjump"/>
              </a:rPr>
              <a:t>Этапы обучения решению арифметических задач.</a:t>
            </a:r>
            <a:endParaRPr lang="ru-RU" altLang="ru-RU" sz="28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ru-RU" altLang="ru-RU" sz="2800" dirty="0" smtClean="0">
                <a:solidFill>
                  <a:srgbClr val="0000CC"/>
                </a:solidFill>
                <a:latin typeface="Arial Narrow" panose="020B0606020202030204" pitchFamily="34" charset="0"/>
                <a:hlinkClick r:id="rId5" action="ppaction://hlinksldjump"/>
              </a:rPr>
              <a:t>Структура арифметической задачи.</a:t>
            </a:r>
            <a:endParaRPr lang="ru-RU" altLang="ru-RU" sz="28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ru-RU" altLang="ru-RU" sz="2800" dirty="0" smtClean="0">
                <a:solidFill>
                  <a:srgbClr val="0000CC"/>
                </a:solidFill>
                <a:latin typeface="Arial Narrow" panose="020B0606020202030204" pitchFamily="34" charset="0"/>
                <a:hlinkClick r:id="rId6" action="ppaction://hlinksldjump"/>
              </a:rPr>
              <a:t>Модели записи арифметического действия.</a:t>
            </a:r>
            <a:endParaRPr lang="ru-RU" altLang="ru-RU" sz="28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ru-RU" altLang="ru-RU" sz="2800" dirty="0" smtClean="0">
                <a:solidFill>
                  <a:srgbClr val="0000CC"/>
                </a:solidFill>
                <a:latin typeface="Arial Narrow" panose="020B0606020202030204" pitchFamily="34" charset="0"/>
                <a:hlinkClick r:id="rId7" action="ppaction://hlinksldjump"/>
              </a:rPr>
              <a:t>Алгоритм решения арифметических задач.</a:t>
            </a:r>
            <a:endParaRPr lang="ru-RU" altLang="ru-RU" sz="28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ru-RU" altLang="ru-RU" sz="2800" dirty="0" smtClean="0">
                <a:solidFill>
                  <a:srgbClr val="0000CC"/>
                </a:solidFill>
                <a:latin typeface="Arial Narrow" panose="020B0606020202030204" pitchFamily="34" charset="0"/>
                <a:hlinkClick r:id="rId8" action="ppaction://hlinksldjump"/>
              </a:rPr>
              <a:t>Роль умения решать арифметические задачи детьми</a:t>
            </a:r>
            <a:endParaRPr lang="ru-RU" altLang="ru-RU" sz="28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EB3274-265C-439C-845D-C0BBA9094011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арифметическая задача?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Арифметические</a:t>
            </a:r>
            <a:r>
              <a:rPr lang="ru-R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сюжетные 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решаются по действиям, путём прямых рассуждений, вытекающих из анализа конкретной ситуации. Такой метод решения называется 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арифметическим</a:t>
            </a:r>
          </a:p>
          <a:p>
            <a:pPr marL="0" indent="0">
              <a:buNone/>
            </a:pPr>
            <a:endParaRPr lang="ru-RU" altLang="ru-RU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28625" y="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руппы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арифметических задач, используемые 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обучении детей старшего дошкольного возраста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75" y="785813"/>
            <a:ext cx="7715250" cy="1857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00CC"/>
              </a:solidFill>
              <a:latin typeface="Arial Narrow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00CC"/>
              </a:solidFill>
              <a:latin typeface="Arial Narrow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CC"/>
                </a:solidFill>
                <a:latin typeface="Arial Narrow" pitchFamily="34" charset="0"/>
              </a:rPr>
              <a:t>I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- </a:t>
            </a: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задачи: дети  усваивают  конкретный  смысл  каждого  из  арифметических действий (сложение  или  вычитание) - это задачи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нахождение суммы двух чисел  и на нахождение остатка.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714375" y="3000375"/>
            <a:ext cx="7715250" cy="2928938"/>
            <a:chOff x="857224" y="2786058"/>
            <a:chExt cx="7715250" cy="2928938"/>
          </a:xfrm>
        </p:grpSpPr>
        <p:sp>
          <p:nvSpPr>
            <p:cNvPr id="23" name="Скругленный прямоугольник 22"/>
            <p:cNvSpPr/>
            <p:nvPr/>
          </p:nvSpPr>
          <p:spPr bwMode="auto">
            <a:xfrm>
              <a:off x="857224" y="2786058"/>
              <a:ext cx="7715250" cy="29289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00CC"/>
                </a:solidFill>
                <a:latin typeface="Arial Narrow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00CC"/>
                </a:solidFill>
                <a:latin typeface="Arial Narrow" pitchFamily="34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i="1" u="sng" dirty="0">
                  <a:solidFill>
                    <a:srgbClr val="0000CC"/>
                  </a:solidFill>
                  <a:latin typeface="Arial Narrow" pitchFamily="34" charset="0"/>
                </a:rPr>
                <a:t>Составьте свой вариант задачи на нахождении суммы двух чисел с опорой на наглядность</a:t>
              </a:r>
              <a:endParaRPr lang="ru-RU" sz="2400" b="1" dirty="0">
                <a:solidFill>
                  <a:srgbClr val="0000CC"/>
                </a:solidFill>
                <a:latin typeface="Arial Narrow" pitchFamily="34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rgbClr val="0000CC"/>
                </a:solidFill>
                <a:latin typeface="Arial Narrow" pitchFamily="34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rgbClr val="0000CC"/>
                </a:solidFill>
                <a:latin typeface="Arial Narrow" pitchFamily="34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rgbClr val="0000CC"/>
                </a:solidFill>
                <a:latin typeface="Arial Narrow" pitchFamily="34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rgbClr val="0000CC"/>
                </a:solidFill>
                <a:latin typeface="Arial Narrow" pitchFamily="34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rgbClr val="FF0000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0000CC"/>
                </a:solidFill>
                <a:latin typeface="Arial Narrow" pitchFamily="34" charset="0"/>
              </a:endParaRPr>
            </a:p>
          </p:txBody>
        </p:sp>
        <p:grpSp>
          <p:nvGrpSpPr>
            <p:cNvPr id="13327" name="Группа 28"/>
            <p:cNvGrpSpPr>
              <a:grpSpLocks/>
            </p:cNvGrpSpPr>
            <p:nvPr/>
          </p:nvGrpSpPr>
          <p:grpSpPr bwMode="auto">
            <a:xfrm>
              <a:off x="2000232" y="3857628"/>
              <a:ext cx="5357850" cy="1733543"/>
              <a:chOff x="2000232" y="3857628"/>
              <a:chExt cx="5357850" cy="1733543"/>
            </a:xfrm>
          </p:grpSpPr>
          <p:grpSp>
            <p:nvGrpSpPr>
              <p:cNvPr id="13328" name="Группа 11"/>
              <p:cNvGrpSpPr>
                <a:grpSpLocks/>
              </p:cNvGrpSpPr>
              <p:nvPr/>
            </p:nvGrpSpPr>
            <p:grpSpPr bwMode="auto">
              <a:xfrm>
                <a:off x="2000232" y="4000504"/>
                <a:ext cx="1792393" cy="1590667"/>
                <a:chOff x="-9583" y="3705231"/>
                <a:chExt cx="1792393" cy="1590678"/>
              </a:xfrm>
            </p:grpSpPr>
            <p:pic>
              <p:nvPicPr>
                <p:cNvPr id="13330" name="Picture 7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9583" y="3705231"/>
                  <a:ext cx="863699" cy="8048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31" name="Picture 7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0483" y="4491054"/>
                  <a:ext cx="863699" cy="8048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32" name="Picture 7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9111" y="3705231"/>
                  <a:ext cx="863699" cy="8048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3329" name="Picture 8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2132" y="3857628"/>
                <a:ext cx="1785950" cy="1193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Группа 38"/>
          <p:cNvGrpSpPr>
            <a:grpSpLocks/>
          </p:cNvGrpSpPr>
          <p:nvPr/>
        </p:nvGrpSpPr>
        <p:grpSpPr bwMode="auto">
          <a:xfrm>
            <a:off x="714375" y="3000375"/>
            <a:ext cx="7786688" cy="3000375"/>
            <a:chOff x="714348" y="3000372"/>
            <a:chExt cx="7786688" cy="3000396"/>
          </a:xfrm>
        </p:grpSpPr>
        <p:sp>
          <p:nvSpPr>
            <p:cNvPr id="20" name="Скругленный прямоугольник 19"/>
            <p:cNvSpPr/>
            <p:nvPr/>
          </p:nvSpPr>
          <p:spPr bwMode="auto">
            <a:xfrm>
              <a:off x="714348" y="3000372"/>
              <a:ext cx="7786688" cy="300039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00CC"/>
                </a:solidFill>
                <a:latin typeface="Arial Narrow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00CC"/>
                </a:solidFill>
                <a:latin typeface="Arial Narrow" pitchFamily="34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i="1" u="sng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Пример:</a:t>
              </a: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столе лежало 3 красных яблока и 2 желтых. Сколько всего яблок лежало на столе?</a:t>
              </a: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rgbClr val="0000CC"/>
                </a:solidFill>
                <a:latin typeface="Arial Narrow" pitchFamily="34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rgbClr val="0000CC"/>
                </a:solidFill>
                <a:latin typeface="Arial Narrow" pitchFamily="34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rgbClr val="0000CC"/>
                </a:solidFill>
                <a:latin typeface="Arial Narrow" pitchFamily="34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rgbClr val="0000CC"/>
                </a:solidFill>
                <a:latin typeface="Arial Narrow" pitchFamily="34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rgbClr val="FF0000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0000CC"/>
                </a:solidFill>
                <a:latin typeface="Arial Narrow" pitchFamily="34" charset="0"/>
              </a:endParaRPr>
            </a:p>
          </p:txBody>
        </p:sp>
        <p:grpSp>
          <p:nvGrpSpPr>
            <p:cNvPr id="13320" name="Группа 32"/>
            <p:cNvGrpSpPr>
              <a:grpSpLocks/>
            </p:cNvGrpSpPr>
            <p:nvPr/>
          </p:nvGrpSpPr>
          <p:grpSpPr bwMode="auto">
            <a:xfrm>
              <a:off x="1785918" y="4071942"/>
              <a:ext cx="5357850" cy="1733543"/>
              <a:chOff x="2000232" y="3857628"/>
              <a:chExt cx="5357850" cy="1733543"/>
            </a:xfrm>
          </p:grpSpPr>
          <p:grpSp>
            <p:nvGrpSpPr>
              <p:cNvPr id="13321" name="Группа 11"/>
              <p:cNvGrpSpPr>
                <a:grpSpLocks/>
              </p:cNvGrpSpPr>
              <p:nvPr/>
            </p:nvGrpSpPr>
            <p:grpSpPr bwMode="auto">
              <a:xfrm>
                <a:off x="2000232" y="4000502"/>
                <a:ext cx="1792393" cy="1590666"/>
                <a:chOff x="-9583" y="3705231"/>
                <a:chExt cx="1792393" cy="1590678"/>
              </a:xfrm>
            </p:grpSpPr>
            <p:pic>
              <p:nvPicPr>
                <p:cNvPr id="13323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9583" y="3705231"/>
                  <a:ext cx="863699" cy="8048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24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0483" y="4491054"/>
                  <a:ext cx="863699" cy="8048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25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9111" y="3705231"/>
                  <a:ext cx="863699" cy="8048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3322" name="Picture 8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2132" y="3857628"/>
                <a:ext cx="1785950" cy="1193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318" name="Номер слайда 2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1458D5-82BF-4D6A-A36E-ED79BBFE971C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28625" y="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Группы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арифметических задач, используемые 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обучении детей старшего дошкольного возраста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38" y="857250"/>
            <a:ext cx="7715250" cy="1928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00CC"/>
              </a:solidFill>
              <a:latin typeface="Arial Narrow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00CC"/>
              </a:solidFill>
              <a:latin typeface="Arial Narrow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-  </a:t>
            </a: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задачи: надо осмыслить связь между компонентами и результатами арифметических действий - это задачи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нахождение неизвестных компонентов.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642938" y="2857500"/>
            <a:ext cx="7715250" cy="3429000"/>
            <a:chOff x="642938" y="2857500"/>
            <a:chExt cx="7715250" cy="3429000"/>
          </a:xfrm>
        </p:grpSpPr>
        <p:grpSp>
          <p:nvGrpSpPr>
            <p:cNvPr id="14342" name="Группа 19"/>
            <p:cNvGrpSpPr>
              <a:grpSpLocks/>
            </p:cNvGrpSpPr>
            <p:nvPr/>
          </p:nvGrpSpPr>
          <p:grpSpPr bwMode="auto">
            <a:xfrm>
              <a:off x="642938" y="2857500"/>
              <a:ext cx="7715250" cy="3429000"/>
              <a:chOff x="642910" y="3143248"/>
              <a:chExt cx="7715250" cy="3429024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642910" y="3143248"/>
                <a:ext cx="7715250" cy="3429024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i="1" u="sng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Пример.</a:t>
                </a: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Даша и Катя надували шарики. Сколько Катя надула шариков, если Даша надула 2 шарика, а вместе девочки надули 5.</a:t>
                </a: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 dirty="0">
                  <a:solidFill>
                    <a:srgbClr val="0000CC"/>
                  </a:solidFill>
                  <a:latin typeface="Arial Narrow" pitchFamily="34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 dirty="0">
                  <a:solidFill>
                    <a:srgbClr val="0000CC"/>
                  </a:solidFill>
                  <a:latin typeface="Arial Narrow" pitchFamily="34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 dirty="0">
                  <a:solidFill>
                    <a:srgbClr val="0000CC"/>
                  </a:solidFill>
                  <a:latin typeface="Arial Narrow" pitchFamily="34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 dirty="0">
                  <a:solidFill>
                    <a:srgbClr val="0000CC"/>
                  </a:solidFill>
                  <a:latin typeface="Arial Narrow" pitchFamily="34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 dirty="0">
                  <a:solidFill>
                    <a:srgbClr val="0000CC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14345" name="Группа 18"/>
              <p:cNvGrpSpPr>
                <a:grpSpLocks/>
              </p:cNvGrpSpPr>
              <p:nvPr/>
            </p:nvGrpSpPr>
            <p:grpSpPr bwMode="auto">
              <a:xfrm>
                <a:off x="2214546" y="5000636"/>
                <a:ext cx="4286280" cy="642942"/>
                <a:chOff x="1000100" y="5000636"/>
                <a:chExt cx="6072230" cy="1000132"/>
              </a:xfrm>
            </p:grpSpPr>
            <p:grpSp>
              <p:nvGrpSpPr>
                <p:cNvPr id="14346" name="Группа 12"/>
                <p:cNvGrpSpPr>
                  <a:grpSpLocks/>
                </p:cNvGrpSpPr>
                <p:nvPr/>
              </p:nvGrpSpPr>
              <p:grpSpPr bwMode="auto">
                <a:xfrm>
                  <a:off x="1000100" y="5000636"/>
                  <a:ext cx="3500462" cy="1000132"/>
                  <a:chOff x="928662" y="4786322"/>
                  <a:chExt cx="5943634" cy="1500188"/>
                </a:xfrm>
              </p:grpSpPr>
              <p:pic>
                <p:nvPicPr>
                  <p:cNvPr id="1435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7554" y="4857760"/>
                    <a:ext cx="1085850" cy="1428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35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43108" y="4857760"/>
                    <a:ext cx="1085850" cy="1428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35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28662" y="4786322"/>
                    <a:ext cx="1085850" cy="1428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355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86446" y="4786322"/>
                    <a:ext cx="1085850" cy="1428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356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72000" y="4857760"/>
                    <a:ext cx="1085850" cy="1428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4347" name="Группа 15"/>
                <p:cNvGrpSpPr>
                  <a:grpSpLocks/>
                </p:cNvGrpSpPr>
                <p:nvPr/>
              </p:nvGrpSpPr>
              <p:grpSpPr bwMode="auto">
                <a:xfrm>
                  <a:off x="5214942" y="5072074"/>
                  <a:ext cx="1214446" cy="928694"/>
                  <a:chOff x="5143504" y="4714884"/>
                  <a:chExt cx="2157420" cy="1428750"/>
                </a:xfrm>
              </p:grpSpPr>
              <p:pic>
                <p:nvPicPr>
                  <p:cNvPr id="14350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15074" y="4714884"/>
                    <a:ext cx="1085850" cy="1428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351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43504" y="4714884"/>
                    <a:ext cx="1085850" cy="1428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7" name="Прямоугольник 16"/>
                <p:cNvSpPr/>
                <p:nvPr/>
              </p:nvSpPr>
              <p:spPr>
                <a:xfrm>
                  <a:off x="4643438" y="5214950"/>
                  <a:ext cx="500066" cy="58477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3200" b="1" dirty="0">
                      <a:ln w="10541" cmpd="sng">
                        <a:solidFill>
                          <a:schemeClr val="accent1">
                            <a:shade val="88000"/>
                            <a:satMod val="11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1">
                              <a:tint val="40000"/>
                              <a:satMod val="250000"/>
                            </a:schemeClr>
                          </a:gs>
                          <a:gs pos="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50000">
                            <a:schemeClr val="accent1">
                              <a:shade val="20000"/>
                              <a:satMod val="300000"/>
                            </a:schemeClr>
                          </a:gs>
                          <a:gs pos="7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100000">
                            <a:schemeClr val="accent1">
                              <a:tint val="40000"/>
                              <a:satMod val="250000"/>
                            </a:schemeClr>
                          </a:gs>
                        </a:gsLst>
                        <a:lin ang="5400000"/>
                      </a:gradFill>
                      <a:latin typeface="Arial" charset="0"/>
                    </a:rPr>
                    <a:t>-</a:t>
                  </a: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6572264" y="5214950"/>
                  <a:ext cx="500066" cy="52322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2800" b="1" dirty="0">
                      <a:ln w="10541" cmpd="sng">
                        <a:solidFill>
                          <a:schemeClr val="accent1">
                            <a:shade val="88000"/>
                            <a:satMod val="11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1">
                              <a:tint val="40000"/>
                              <a:satMod val="250000"/>
                            </a:schemeClr>
                          </a:gs>
                          <a:gs pos="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50000">
                            <a:schemeClr val="accent1">
                              <a:shade val="20000"/>
                              <a:satMod val="300000"/>
                            </a:schemeClr>
                          </a:gs>
                          <a:gs pos="7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100000">
                            <a:schemeClr val="accent1">
                              <a:tint val="40000"/>
                              <a:satMod val="250000"/>
                            </a:schemeClr>
                          </a:gs>
                        </a:gsLst>
                        <a:lin ang="5400000"/>
                      </a:gradFill>
                      <a:latin typeface="Arial" charset="0"/>
                    </a:rPr>
                    <a:t>=</a:t>
                  </a:r>
                </a:p>
              </p:txBody>
            </p:sp>
          </p:grpSp>
        </p:grpSp>
        <p:sp>
          <p:nvSpPr>
            <p:cNvPr id="19" name="Прямоугольник 18"/>
            <p:cNvSpPr/>
            <p:nvPr/>
          </p:nvSpPr>
          <p:spPr>
            <a:xfrm>
              <a:off x="6572264" y="4572008"/>
              <a:ext cx="607859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ru-RU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charset="0"/>
                </a:rPr>
                <a:t>?</a:t>
              </a:r>
            </a:p>
          </p:txBody>
        </p:sp>
      </p:grpSp>
      <p:sp>
        <p:nvSpPr>
          <p:cNvPr id="14341" name="Номер слайда 2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6BDD67-9A44-4117-BB64-2ECC12E28348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625" y="0"/>
            <a:ext cx="87153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арифметических задач, используемые 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обучении детей старшего дошкольного возраста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0"/>
          <p:cNvGrpSpPr>
            <a:grpSpLocks/>
          </p:cNvGrpSpPr>
          <p:nvPr/>
        </p:nvGrpSpPr>
        <p:grpSpPr bwMode="auto">
          <a:xfrm>
            <a:off x="733460" y="847725"/>
            <a:ext cx="7715250" cy="5286375"/>
            <a:chOff x="733434" y="847707"/>
            <a:chExt cx="7715304" cy="5286412"/>
          </a:xfrm>
        </p:grpSpPr>
        <p:grpSp>
          <p:nvGrpSpPr>
            <p:cNvPr id="15366" name="Группа 89"/>
            <p:cNvGrpSpPr>
              <a:grpSpLocks/>
            </p:cNvGrpSpPr>
            <p:nvPr/>
          </p:nvGrpSpPr>
          <p:grpSpPr bwMode="auto">
            <a:xfrm>
              <a:off x="733434" y="847707"/>
              <a:ext cx="7715304" cy="5286412"/>
              <a:chOff x="733434" y="847707"/>
              <a:chExt cx="7715304" cy="5286412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733434" y="847707"/>
                <a:ext cx="7715304" cy="5286412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 smtClean="0">
                  <a:solidFill>
                    <a:srgbClr val="0000CC"/>
                  </a:solidFill>
                  <a:latin typeface="Arial Narrow" pitchFamily="34" charset="0"/>
                </a:endParaRP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>
                  <a:solidFill>
                    <a:srgbClr val="0000CC"/>
                  </a:solidFill>
                  <a:latin typeface="Arial Narrow" pitchFamily="34" charset="0"/>
                </a:endParaRPr>
              </a:p>
              <a:p>
                <a:pPr marL="342900" indent="-342900"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 </a:t>
                </a:r>
                <a:r>
                  <a:rPr lang="ru-RU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группа - </a:t>
                </a:r>
                <a:r>
                  <a:rPr lang="ru-RU" sz="2000" b="1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простые задачи 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разностное сравнение</a:t>
                </a: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ru-RU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задачи с вопросом «На сколько больше?»</a:t>
                </a:r>
                <a:endParaRPr lang="ru-RU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i="1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Пример. </a:t>
                </a: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Леша  вылепил </a:t>
                </a:r>
                <a:r>
                  <a:rPr lang="ru-RU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морковки,  </a:t>
                </a:r>
                <a:r>
                  <a:rPr lang="ru-RU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  Костя  1 морковку.  На сколько  больше вылепил Леша морковок?</a:t>
                </a: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>
                  <a:solidFill>
                    <a:srgbClr val="7030A0"/>
                  </a:solidFill>
                </a:endParaRP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>
                  <a:solidFill>
                    <a:srgbClr val="7030A0"/>
                  </a:solidFill>
                </a:endParaRP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>
                  <a:solidFill>
                    <a:srgbClr val="7030A0"/>
                  </a:solidFill>
                </a:endParaRPr>
              </a:p>
              <a:p>
                <a:pPr marL="342900" indent="-342900" algn="just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ru-RU" sz="2000" b="1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Задачи с вопросом «На сколько меньше?»</a:t>
                </a: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i="1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Пример. </a:t>
                </a:r>
                <a:endParaRPr lang="ru-RU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Маша вымыла 4 чашки, а Таня одну чашку. На сколько чашек меньше вымыла Таня?</a:t>
                </a: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  <a:defRPr/>
                </a:pPr>
                <a:endParaRPr lang="ru-RU" sz="2000" b="1" dirty="0">
                  <a:solidFill>
                    <a:srgbClr val="7030A0"/>
                  </a:solidFill>
                </a:endParaRPr>
              </a:p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 dirty="0">
                  <a:solidFill>
                    <a:srgbClr val="FF0000"/>
                  </a:solidFill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3200" b="1" dirty="0">
                  <a:solidFill>
                    <a:srgbClr val="0000CC"/>
                  </a:solidFill>
                  <a:latin typeface="Arial Narrow" pitchFamily="34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3200" b="1" dirty="0">
                  <a:solidFill>
                    <a:srgbClr val="0000CC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15377" name="Группа 37"/>
              <p:cNvGrpSpPr>
                <a:grpSpLocks/>
              </p:cNvGrpSpPr>
              <p:nvPr/>
            </p:nvGrpSpPr>
            <p:grpSpPr bwMode="auto">
              <a:xfrm>
                <a:off x="1357290" y="3000373"/>
                <a:ext cx="4143404" cy="923336"/>
                <a:chOff x="1000100" y="2786058"/>
                <a:chExt cx="4322635" cy="1333707"/>
              </a:xfrm>
            </p:grpSpPr>
            <p:grpSp>
              <p:nvGrpSpPr>
                <p:cNvPr id="15378" name="Группа 36"/>
                <p:cNvGrpSpPr>
                  <a:grpSpLocks/>
                </p:cNvGrpSpPr>
                <p:nvPr/>
              </p:nvGrpSpPr>
              <p:grpSpPr bwMode="auto">
                <a:xfrm>
                  <a:off x="1000100" y="2786058"/>
                  <a:ext cx="3723336" cy="1333707"/>
                  <a:chOff x="1000100" y="2786058"/>
                  <a:chExt cx="3723336" cy="1333707"/>
                </a:xfrm>
              </p:grpSpPr>
              <p:grpSp>
                <p:nvGrpSpPr>
                  <p:cNvPr id="15380" name="Группа 29"/>
                  <p:cNvGrpSpPr>
                    <a:grpSpLocks/>
                  </p:cNvGrpSpPr>
                  <p:nvPr/>
                </p:nvGrpSpPr>
                <p:grpSpPr bwMode="auto">
                  <a:xfrm>
                    <a:off x="1000100" y="2786058"/>
                    <a:ext cx="2143140" cy="928694"/>
                    <a:chOff x="1000100" y="2786058"/>
                    <a:chExt cx="2143140" cy="928694"/>
                  </a:xfrm>
                </p:grpSpPr>
                <p:grpSp>
                  <p:nvGrpSpPr>
                    <p:cNvPr id="15386" name="Группа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0100" y="2786058"/>
                      <a:ext cx="571504" cy="928694"/>
                      <a:chOff x="1785919" y="2643178"/>
                      <a:chExt cx="1000132" cy="1500196"/>
                    </a:xfrm>
                  </p:grpSpPr>
                  <p:pic>
                    <p:nvPicPr>
                      <p:cNvPr id="15396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9" y="2643178"/>
                        <a:ext cx="1000132" cy="1500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8" name="Прямоугольник 7"/>
                      <p:cNvSpPr/>
                      <p:nvPr/>
                    </p:nvSpPr>
                    <p:spPr>
                      <a:xfrm>
                        <a:off x="2429347" y="3787770"/>
                        <a:ext cx="284035" cy="2852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15387" name="Группа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71604" y="2786058"/>
                      <a:ext cx="571504" cy="928694"/>
                      <a:chOff x="1785919" y="2643178"/>
                      <a:chExt cx="1000132" cy="1500196"/>
                    </a:xfrm>
                  </p:grpSpPr>
                  <p:pic>
                    <p:nvPicPr>
                      <p:cNvPr id="15394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9" y="2643178"/>
                        <a:ext cx="1000132" cy="1500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23" name="Прямоугольник 22"/>
                      <p:cNvSpPr/>
                      <p:nvPr/>
                    </p:nvSpPr>
                    <p:spPr>
                      <a:xfrm>
                        <a:off x="2429134" y="3787770"/>
                        <a:ext cx="284035" cy="2852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15388" name="Группа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1670" y="2786058"/>
                      <a:ext cx="571504" cy="928694"/>
                      <a:chOff x="1785919" y="2643178"/>
                      <a:chExt cx="1000132" cy="1500196"/>
                    </a:xfrm>
                  </p:grpSpPr>
                  <p:pic>
                    <p:nvPicPr>
                      <p:cNvPr id="15392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9" y="2643178"/>
                        <a:ext cx="1000132" cy="1500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26" name="Прямоугольник 25"/>
                      <p:cNvSpPr/>
                      <p:nvPr/>
                    </p:nvSpPr>
                    <p:spPr>
                      <a:xfrm>
                        <a:off x="2429311" y="3787770"/>
                        <a:ext cx="284035" cy="2852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15389" name="Группа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71736" y="2786058"/>
                      <a:ext cx="571504" cy="928694"/>
                      <a:chOff x="1785919" y="2643178"/>
                      <a:chExt cx="1000132" cy="1500196"/>
                    </a:xfrm>
                  </p:grpSpPr>
                  <p:pic>
                    <p:nvPicPr>
                      <p:cNvPr id="1539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9" y="2643178"/>
                        <a:ext cx="1000132" cy="1500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29" name="Прямоугольник 28"/>
                      <p:cNvSpPr/>
                      <p:nvPr/>
                    </p:nvSpPr>
                    <p:spPr>
                      <a:xfrm>
                        <a:off x="2429488" y="3787770"/>
                        <a:ext cx="284035" cy="2852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ru-RU"/>
                      </a:p>
                    </p:txBody>
                  </p:sp>
                </p:grpSp>
              </p:grpSp>
              <p:sp>
                <p:nvSpPr>
                  <p:cNvPr id="31" name="Прямоугольник 30"/>
                  <p:cNvSpPr/>
                  <p:nvPr/>
                </p:nvSpPr>
                <p:spPr>
                  <a:xfrm>
                    <a:off x="3286116" y="2786058"/>
                    <a:ext cx="365749" cy="133370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ru-RU" sz="5400" b="1" dirty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Arial" charset="0"/>
                      </a:rPr>
                      <a:t>-</a:t>
                    </a:r>
                  </a:p>
                </p:txBody>
              </p:sp>
              <p:grpSp>
                <p:nvGrpSpPr>
                  <p:cNvPr id="15382" name="Группа 31"/>
                  <p:cNvGrpSpPr>
                    <a:grpSpLocks/>
                  </p:cNvGrpSpPr>
                  <p:nvPr/>
                </p:nvGrpSpPr>
                <p:grpSpPr bwMode="auto">
                  <a:xfrm>
                    <a:off x="3714744" y="2786058"/>
                    <a:ext cx="571504" cy="928694"/>
                    <a:chOff x="1785919" y="2643178"/>
                    <a:chExt cx="1000132" cy="1500196"/>
                  </a:xfrm>
                </p:grpSpPr>
                <p:pic>
                  <p:nvPicPr>
                    <p:cNvPr id="15384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85919" y="2643178"/>
                      <a:ext cx="1000132" cy="1500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34" name="Прямоугольник 33"/>
                    <p:cNvSpPr/>
                    <p:nvPr/>
                  </p:nvSpPr>
                  <p:spPr>
                    <a:xfrm>
                      <a:off x="2429062" y="3787770"/>
                      <a:ext cx="284035" cy="2852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35" name="Прямоугольник 34"/>
                  <p:cNvSpPr/>
                  <p:nvPr/>
                </p:nvSpPr>
                <p:spPr>
                  <a:xfrm>
                    <a:off x="4214810" y="2786058"/>
                    <a:ext cx="508626" cy="92333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ru-RU" sz="5400" b="1" dirty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Arial" charset="0"/>
                      </a:rPr>
                      <a:t>=</a:t>
                    </a:r>
                  </a:p>
                </p:txBody>
              </p:sp>
            </p:grpSp>
            <p:sp>
              <p:nvSpPr>
                <p:cNvPr id="36" name="Прямоугольник 35"/>
                <p:cNvSpPr/>
                <p:nvPr/>
              </p:nvSpPr>
              <p:spPr>
                <a:xfrm>
                  <a:off x="4714876" y="2786058"/>
                  <a:ext cx="607859" cy="92333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 eaLnBrk="1" hangingPunct="1">
                    <a:defRPr/>
                  </a:pPr>
                  <a:r>
                    <a:rPr lang="ru-RU" sz="5400" b="1" dirty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" charset="0"/>
                    </a:rPr>
                    <a:t>?</a:t>
                  </a:r>
                </a:p>
              </p:txBody>
            </p:sp>
          </p:grpSp>
        </p:grpSp>
        <p:grpSp>
          <p:nvGrpSpPr>
            <p:cNvPr id="15367" name="Группа 88"/>
            <p:cNvGrpSpPr>
              <a:grpSpLocks/>
            </p:cNvGrpSpPr>
            <p:nvPr/>
          </p:nvGrpSpPr>
          <p:grpSpPr bwMode="auto">
            <a:xfrm>
              <a:off x="928663" y="4929198"/>
              <a:ext cx="5643602" cy="928694"/>
              <a:chOff x="928662" y="4929198"/>
              <a:chExt cx="6654885" cy="994768"/>
            </a:xfrm>
          </p:grpSpPr>
          <p:pic>
            <p:nvPicPr>
              <p:cNvPr id="15368" name="Picture 6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8662" y="5072074"/>
                <a:ext cx="939973" cy="714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69" name="Picture 6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0694" y="5072074"/>
                <a:ext cx="939973" cy="714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0" name="Picture 6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0496" y="5072074"/>
                <a:ext cx="939973" cy="714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6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364" y="5072074"/>
                <a:ext cx="939973" cy="714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2" name="Picture 6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32" y="5072074"/>
                <a:ext cx="939973" cy="714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" name="Прямоугольник 84"/>
              <p:cNvSpPr/>
              <p:nvPr/>
            </p:nvSpPr>
            <p:spPr>
              <a:xfrm>
                <a:off x="5072066" y="4929198"/>
                <a:ext cx="350584" cy="923330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eaLnBrk="1" hangingPunct="1">
                  <a:defRPr/>
                </a:pPr>
                <a:r>
                  <a:rPr lang="ru-RU" sz="54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" charset="0"/>
                  </a:rPr>
                  <a:t>-</a:t>
                </a: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6500826" y="5000636"/>
                <a:ext cx="487537" cy="923330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eaLnBrk="1" hangingPunct="1">
                  <a:defRPr/>
                </a:pPr>
                <a:r>
                  <a:rPr lang="ru-RU" sz="54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" charset="0"/>
                  </a:rPr>
                  <a:t>=</a:t>
                </a: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7000892" y="4929198"/>
                <a:ext cx="582655" cy="639228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eaLnBrk="1" hangingPunct="1">
                  <a:defRPr/>
                </a:pPr>
                <a:r>
                  <a:rPr lang="ru-RU" sz="54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" charset="0"/>
                  </a:rPr>
                  <a:t>?</a:t>
                </a:r>
              </a:p>
            </p:txBody>
          </p:sp>
        </p:grpSp>
      </p:grpSp>
      <p:sp>
        <p:nvSpPr>
          <p:cNvPr id="15365" name="Номер слайда 3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0EB7B1-0284-411F-A7F2-8686DC9F8DF1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арифметических задач в зависимости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используемого наглядного материала: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5"/>
          <p:cNvSpPr txBox="1">
            <a:spLocks noGrp="1"/>
          </p:cNvSpPr>
          <p:nvPr>
            <p:ph idx="1"/>
          </p:nvPr>
        </p:nvSpPr>
        <p:spPr>
          <a:xfrm>
            <a:off x="357188" y="714375"/>
            <a:ext cx="7715250" cy="20716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– драматизации: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 жизнь самих детей, т. е. то, что они только что делали или обычно делают;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 составлять задачи про самих себя, рассказывать о действиях друг друга, ставить вопрос для решения, поэтому структура задачи на примере задач-драматизаций наиболее доступна детям.</a:t>
            </a: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428625" y="2857500"/>
            <a:ext cx="7715250" cy="1500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– иллюстрации (по картинкам, по игрушкам)</a:t>
            </a:r>
          </a:p>
          <a:p>
            <a:pPr marL="285750" indent="-28575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служат развитию самостоятельности и накоплению опыта установления количественных отношений в различных жизненных ситуациях</a:t>
            </a: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357188" y="4857750"/>
            <a:ext cx="7786687" cy="1285875"/>
          </a:xfrm>
          <a:prstGeom prst="roundRect">
            <a:avLst>
              <a:gd name="adj" fmla="val 384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rgbClr val="0066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006600"/>
                </a:solidFill>
              </a:rPr>
              <a:t>Основные требования к картинкам: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solidFill>
                  <a:srgbClr val="006600"/>
                </a:solidFill>
              </a:rPr>
              <a:t>Простота сюжета: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solidFill>
                  <a:srgbClr val="006600"/>
                </a:solidFill>
              </a:rPr>
              <a:t>Динамизм содержания;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solidFill>
                  <a:srgbClr val="006600"/>
                </a:solidFill>
              </a:rPr>
              <a:t>Ярко выраженные количественные отношения между объектами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357188" y="4810125"/>
            <a:ext cx="7786687" cy="12858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Устные задачи (без опоры на наглядный материал)</a:t>
            </a:r>
          </a:p>
        </p:txBody>
      </p: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 rot="16200000" flipH="1">
            <a:off x="4071937" y="4572001"/>
            <a:ext cx="4286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392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E20399-5EE1-43EE-BD43-AC98196D4F5F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Занимательные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 marL="0" indent="0">
              <a:buNone/>
            </a:pPr>
            <a:endParaRPr lang="ru-RU" altLang="ru-RU" sz="16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3 комнаты, из одной сделали 2. Сколько стало комнат в квартире?</a:t>
            </a:r>
          </a:p>
          <a:p>
            <a:pPr marL="0" indent="0">
              <a:buNone/>
            </a:pPr>
            <a:endParaRPr lang="ru-RU" altLang="ru-RU" sz="16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 семь братьев у каждого по одной сестре. Сколько шло человек?</a:t>
            </a:r>
          </a:p>
          <a:p>
            <a:pPr marL="0" indent="0">
              <a:buNone/>
            </a:pPr>
            <a:endParaRPr lang="ru-RU" altLang="ru-RU" sz="16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Боря гостил в деревне неделю, и еще 3 дня. Сколько дней он гостил в деревне?</a:t>
            </a:r>
          </a:p>
          <a:p>
            <a:pPr marL="0" indent="0">
              <a:buNone/>
            </a:pPr>
            <a:endParaRPr lang="ru-RU" altLang="ru-RU" sz="16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очень любят занимательные и логические задачи. Занимательный материал</a:t>
            </a:r>
          </a:p>
          <a:p>
            <a:pPr marL="0" indent="0">
              <a:buNone/>
            </a:pPr>
            <a:r>
              <a:rPr lang="ru-RU" altLang="ru-RU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у детей самостоятельность, творческую фантазию, нестандартное</a:t>
            </a:r>
          </a:p>
          <a:p>
            <a:pPr marL="0" indent="0">
              <a:buNone/>
            </a:pPr>
            <a:r>
              <a:rPr lang="ru-RU" altLang="ru-RU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мышление.</a:t>
            </a:r>
          </a:p>
          <a:p>
            <a:pPr marL="0" indent="0">
              <a:buNone/>
            </a:pPr>
            <a:endParaRPr lang="ru-RU" altLang="ru-RU" sz="16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После решения каждой задачи спросить у детей толкование решения, ход</a:t>
            </a:r>
          </a:p>
          <a:p>
            <a:pPr marL="0" indent="0">
              <a:buNone/>
            </a:pPr>
            <a:r>
              <a:rPr lang="ru-RU" altLang="ru-RU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рассуждения, учить отстаивать свое решение, мыслить в слух.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2CA3C-FB62-4378-8D19-8B0FCA1DCD58}" type="slidenum">
              <a:rPr lang="en-US" altLang="ru-RU" smtClean="0"/>
              <a:pPr>
                <a:defRPr/>
              </a:pPr>
              <a:t>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86947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Props1.xml><?xml version="1.0" encoding="utf-8"?>
<ds:datastoreItem xmlns:ds="http://schemas.openxmlformats.org/officeDocument/2006/customXml" ds:itemID="{72954BF4-6556-442C-BFED-59C91ECA896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16C5905-55F3-4113-92F9-3C177D03DCD2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1199</TotalTime>
  <Words>1369</Words>
  <Application>Microsoft Office PowerPoint</Application>
  <PresentationFormat>Экран (4:3)</PresentationFormat>
  <Paragraphs>259</Paragraphs>
  <Slides>26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TS101908703</vt:lpstr>
      <vt:lpstr>Презентация PowerPoint</vt:lpstr>
      <vt:lpstr>Презентация PowerPoint</vt:lpstr>
      <vt:lpstr>План</vt:lpstr>
      <vt:lpstr>Что такое арифметическая задача?</vt:lpstr>
      <vt:lpstr>Презентация PowerPoint</vt:lpstr>
      <vt:lpstr>Презентация PowerPoint</vt:lpstr>
      <vt:lpstr>Презентация PowerPoint</vt:lpstr>
      <vt:lpstr>Виды арифметических задач в зависимости  от используемого наглядного материала:</vt:lpstr>
      <vt:lpstr>Занимательные задачи</vt:lpstr>
      <vt:lpstr>Определите вид арифметической задачи</vt:lpstr>
      <vt:lpstr>Определите вид арифметической задачи</vt:lpstr>
      <vt:lpstr>Определите вид арифметической задачи</vt:lpstr>
      <vt:lpstr>Этапы обучения решению арифметических задач</vt:lpstr>
      <vt:lpstr>Этапы обучения решению арифметических задач</vt:lpstr>
      <vt:lpstr>Этапы обучения решению арифметических задач</vt:lpstr>
      <vt:lpstr>Структура арифметической задачи:</vt:lpstr>
      <vt:lpstr>Определите , являются ли предложенные  варианты задачей,  аргументируйте свой ответ</vt:lpstr>
      <vt:lpstr>Третий этап. Целью этапа является обучение детей формулированию и записи арифметических действий</vt:lpstr>
      <vt:lpstr>Модели записи арифметического действия</vt:lpstr>
      <vt:lpstr>Алгоритм решения арифметической задачи:</vt:lpstr>
      <vt:lpstr>Роль умения решать детьми арифметические задачи</vt:lpstr>
      <vt:lpstr>НАГЛЯДНЫЙ МАТЕРИАЛ</vt:lpstr>
      <vt:lpstr>НАГЛЯДНЫЙ МАТЕРИАЛ</vt:lpstr>
      <vt:lpstr>НАГЛЯДНЫЙ МАТЕРИАЛ</vt:lpstr>
      <vt:lpstr>НАГЛЯДНЫЙ МАТЕРИАЛ</vt:lpstr>
      <vt:lpstr>Литература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Всякая хорошо решенная задача</dc:title>
  <dc:creator>Admin</dc:creator>
  <cp:lastModifiedBy>JEKA</cp:lastModifiedBy>
  <cp:revision>146</cp:revision>
  <dcterms:created xsi:type="dcterms:W3CDTF">2011-01-23T11:10:54Z</dcterms:created>
  <dcterms:modified xsi:type="dcterms:W3CDTF">2021-01-20T11:29:00Z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